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0" d="100"/>
          <a:sy n="50" d="100"/>
        </p:scale>
        <p:origin x="138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586783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00989497-4AB5-06F7-9CAD-848A66E1C661}"/>
              </a:ext>
            </a:extLst>
          </p:cNvPr>
          <p:cNvSpPr txBox="1"/>
          <p:nvPr userDrawn="1">
            <p:extLst>
              <p:ext uri="{1162E1C5-73C7-4A58-AE30-91384D911F3F}">
                <p184:classification xmlns:p184="http://schemas.microsoft.com/office/powerpoint/2018/4/main" val="ftr"/>
              </p:ext>
            </p:extLst>
          </p:nvPr>
        </p:nvSpPr>
        <p:spPr>
          <a:xfrm>
            <a:off x="63500" y="6642100"/>
            <a:ext cx="228282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Classification: Public (Approved for Release)</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Christian Perez</a:t>
            </a:r>
          </a:p>
          <a:p>
            <a:r>
              <a:rPr lang="en-US" dirty="0">
                <a:solidFill>
                  <a:schemeClr val="bg2"/>
                </a:solidFill>
                <a:latin typeface="Abadi" panose="020B0604020104020204" pitchFamily="34" charset="0"/>
                <a:ea typeface="SF Pro" pitchFamily="2" charset="0"/>
                <a:cs typeface="SF Pro" pitchFamily="2" charset="0"/>
              </a:rPr>
              <a:t>08/30/2024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2400" dirty="0"/>
              <a:t>Exploratory Data Analysis was performed on the dataset. </a:t>
            </a:r>
          </a:p>
          <a:p>
            <a:r>
              <a:rPr lang="en-GB" sz="2400" dirty="0"/>
              <a:t>Summary launches per site, occurrences of each orbit and occurrences of mission outcome per orbit type were calculated and the landing outcome label was created from Outcome column.</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260A27E2-B477-A338-07B1-70AC021B4B3F}"/>
              </a:ext>
            </a:extLst>
          </p:cNvPr>
          <p:cNvPicPr>
            <a:picLocks noChangeAspect="1"/>
          </p:cNvPicPr>
          <p:nvPr/>
        </p:nvPicPr>
        <p:blipFill>
          <a:blip r:embed="rId3"/>
          <a:stretch>
            <a:fillRect/>
          </a:stretch>
        </p:blipFill>
        <p:spPr>
          <a:xfrm>
            <a:off x="2975288" y="4158700"/>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390492"/>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lvl="1"/>
            <a:r>
              <a:rPr lang="en-GB" sz="1800" dirty="0"/>
              <a:t>Top 5 launch sites whose name begins with the string 'CCA’; </a:t>
            </a:r>
          </a:p>
          <a:p>
            <a:pPr lvl="1"/>
            <a:r>
              <a:rPr lang="en-GB" sz="1800" dirty="0"/>
              <a:t>Total pay load mass carried by boosters launched by NASA (CRS); </a:t>
            </a:r>
          </a:p>
          <a:p>
            <a:pPr lvl="1"/>
            <a:r>
              <a:rPr lang="en-GB" sz="1800" dirty="0"/>
              <a:t>Average payload mass carried by booster version F9 v1.1; </a:t>
            </a:r>
          </a:p>
          <a:p>
            <a:pPr lvl="1"/>
            <a:r>
              <a:rPr lang="en-GB" sz="1800" dirty="0"/>
              <a:t>Date when the first successful landing outcome in ground pad was achieved; </a:t>
            </a:r>
          </a:p>
          <a:p>
            <a:pPr lvl="1"/>
            <a:r>
              <a:rPr lang="en-GB" sz="1800" dirty="0"/>
              <a:t>Names of the boosters which have success in drone ship and have payload mass between 4000 and 6000 kg; </a:t>
            </a:r>
          </a:p>
          <a:p>
            <a:pPr lvl="1"/>
            <a:r>
              <a:rPr lang="en-GB" sz="1800" dirty="0"/>
              <a:t>Total number of successful and failure mission outcomes; </a:t>
            </a:r>
          </a:p>
          <a:p>
            <a:pPr lvl="1"/>
            <a:r>
              <a:rPr lang="en-GB" sz="1800" dirty="0"/>
              <a:t>Names of the booster versions which have carried the maximum payload mass; </a:t>
            </a:r>
          </a:p>
          <a:p>
            <a:pPr lvl="1"/>
            <a:r>
              <a:rPr lang="en-GB" sz="1800" dirty="0"/>
              <a:t>Failed landing out comes in </a:t>
            </a:r>
            <a:r>
              <a:rPr lang="en-GB" sz="1800" dirty="0" err="1"/>
              <a:t>droneship</a:t>
            </a:r>
            <a:r>
              <a:rPr lang="en-GB" sz="1800" dirty="0"/>
              <a:t>, their booster versions, and launch site names for in year 2015; and </a:t>
            </a:r>
          </a:p>
          <a:p>
            <a:pPr lvl="1"/>
            <a:r>
              <a:rPr lang="en-GB" sz="1800" dirty="0"/>
              <a:t>Rank of the count of landing outcomes (such as Failure (</a:t>
            </a:r>
            <a:r>
              <a:rPr lang="en-GB" sz="1800" dirty="0" err="1"/>
              <a:t>droneship</a:t>
            </a:r>
            <a:r>
              <a:rPr lang="en-GB" sz="1800" dirty="0"/>
              <a:t>) or Success (ground pad)) between the date 2010-06-04 and 2017-03-20. </a:t>
            </a:r>
          </a:p>
          <a:p>
            <a:pPr>
              <a:lnSpc>
                <a:spcPct val="100000"/>
              </a:lnSpc>
              <a:spcBef>
                <a:spcPts val="1400"/>
              </a:spcBef>
            </a:pPr>
            <a:r>
              <a:rPr lang="en-US" sz="1400" dirty="0">
                <a:solidFill>
                  <a:schemeClr val="accent3">
                    <a:lumMod val="25000"/>
                  </a:schemeClr>
                </a:solidFill>
                <a:latin typeface="Abadi"/>
              </a:rPr>
              <a:t>https://github.com/ChristianPerezRamirez/IBMCapstone/blob/main/edadataviz.ipynb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GB" sz="2400" dirty="0"/>
              <a:t>Scatterplots and bar plots were used to visualize the relationship between pair of features: </a:t>
            </a:r>
          </a:p>
          <a:p>
            <a:r>
              <a:rPr lang="en-GB" sz="2400" dirty="0"/>
              <a:t>Payload Mass X Flight Number, Launch Site X Flight Number, Launch Site X Payload Mass, Orbit and Flight Number, Payload and Orbit</a:t>
            </a:r>
          </a:p>
          <a:p>
            <a:endParaRPr lang="en-US" dirty="0"/>
          </a:p>
          <a:p>
            <a:r>
              <a:rPr lang="en-US" dirty="0"/>
              <a:t>https://github.com/ChristianPerezRamirez/IBMCapstone/blob/main/jupyter-labs-eda-sql-coursera_sqllite.ipynb</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GB" sz="1800" dirty="0"/>
              <a:t>Markers, circles, lines and marker clusters were used with Folium Maps </a:t>
            </a:r>
          </a:p>
          <a:p>
            <a:r>
              <a:rPr lang="en-GB" sz="1800" dirty="0"/>
              <a:t>Markers indicate points like launch sites; </a:t>
            </a:r>
          </a:p>
          <a:p>
            <a:r>
              <a:rPr lang="en-GB" sz="1800" dirty="0"/>
              <a:t>Circles indicate highlighted areas around specific coordinates, like NASA Johnson Space </a:t>
            </a:r>
            <a:r>
              <a:rPr lang="en-GB" sz="1800" dirty="0" err="1"/>
              <a:t>Center</a:t>
            </a:r>
            <a:r>
              <a:rPr lang="en-GB" sz="1800" dirty="0"/>
              <a:t>; </a:t>
            </a:r>
          </a:p>
          <a:p>
            <a:r>
              <a:rPr lang="en-GB" sz="1800" dirty="0"/>
              <a:t>Marker clusters indicates groups of events in each coordinate, like launches in a launch site; and </a:t>
            </a:r>
          </a:p>
          <a:p>
            <a:r>
              <a:rPr lang="en-GB" sz="1800" dirty="0"/>
              <a:t>Lines are used to indicate distances between two coordinates. </a:t>
            </a:r>
          </a:p>
          <a:p>
            <a:pPr>
              <a:lnSpc>
                <a:spcPct val="100000"/>
              </a:lnSpc>
              <a:spcBef>
                <a:spcPts val="1400"/>
              </a:spcBef>
            </a:pPr>
            <a:r>
              <a:rPr lang="en-US" sz="1800" dirty="0">
                <a:solidFill>
                  <a:schemeClr val="accent3">
                    <a:lumMod val="25000"/>
                  </a:schemeClr>
                </a:solidFill>
                <a:latin typeface="Abadi" panose="020B0604020104020204" pitchFamily="34" charset="0"/>
              </a:rPr>
              <a:t>https://github.com/ChristianPerezRamirez/IBMCapstone/blob/main/lab_jupyter_launch_site_location.ipynb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https://github.com/ChristianPerezRamirez/IBMCapstone/tree/main</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Data using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1800" dirty="0">
                <a:solidFill>
                  <a:schemeClr val="accent3">
                    <a:lumMod val="25000"/>
                  </a:schemeClr>
                </a:solidFill>
                <a:latin typeface="Abadi" panose="020B0604020104020204" pitchFamily="34" charset="0"/>
              </a:rPr>
              <a:t>Different machine learning models and tune different hyperparameters using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1800" dirty="0">
                <a:solidFill>
                  <a:schemeClr val="accent3">
                    <a:lumMod val="25000"/>
                  </a:schemeClr>
                </a:solidFill>
                <a:latin typeface="Abadi" panose="020B0604020104020204" pitchFamily="34" charset="0"/>
              </a:rPr>
              <a:t>Accuracy as the metric for our model, improved the model using feature engineering and algorithm tuning.</a:t>
            </a:r>
          </a:p>
          <a:p>
            <a:pPr>
              <a:lnSpc>
                <a:spcPct val="100000"/>
              </a:lnSpc>
              <a:spcBef>
                <a:spcPts val="1400"/>
              </a:spcBef>
            </a:pPr>
            <a:r>
              <a:rPr lang="en-US" sz="1800" dirty="0">
                <a:solidFill>
                  <a:schemeClr val="accent3">
                    <a:lumMod val="25000"/>
                  </a:schemeClr>
                </a:solidFill>
                <a:latin typeface="Abadi" panose="020B0604020104020204" pitchFamily="34" charset="0"/>
              </a:rPr>
              <a:t>Best performing classification model.</a:t>
            </a:r>
          </a:p>
          <a:p>
            <a:pPr>
              <a:lnSpc>
                <a:spcPct val="100000"/>
              </a:lnSpc>
              <a:spcBef>
                <a:spcPts val="1400"/>
              </a:spcBef>
            </a:pPr>
            <a:r>
              <a:rPr lang="en-US" sz="1800" dirty="0">
                <a:solidFill>
                  <a:schemeClr val="accent3">
                    <a:lumMod val="25000"/>
                  </a:schemeClr>
                </a:solidFill>
                <a:latin typeface="Abadi" panose="020B0604020104020204" pitchFamily="34" charset="0"/>
              </a:rPr>
              <a:t>https://github.com/ChristianPerezRamirez/IBMCapstone/blob/main/Machine%20Learning%20Prediction.ipynb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306175" cy="46198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2800" dirty="0">
                <a:solidFill>
                  <a:schemeClr val="tx1">
                    <a:lumMod val="95000"/>
                    <a:lumOff val="5000"/>
                  </a:schemeClr>
                </a:solidFill>
              </a:rPr>
              <a:t>Space X uses 4 different launch sites; </a:t>
            </a:r>
          </a:p>
          <a:p>
            <a:pPr lvl="1"/>
            <a:r>
              <a:rPr lang="en-US" sz="2800" dirty="0">
                <a:solidFill>
                  <a:schemeClr val="tx1">
                    <a:lumMod val="95000"/>
                    <a:lumOff val="5000"/>
                  </a:schemeClr>
                </a:solidFill>
              </a:rPr>
              <a:t>First launches were done to Space X itself and NASA; </a:t>
            </a:r>
          </a:p>
          <a:p>
            <a:pPr lvl="1"/>
            <a:r>
              <a:rPr lang="en-US" sz="2800" dirty="0">
                <a:solidFill>
                  <a:schemeClr val="tx1">
                    <a:lumMod val="95000"/>
                    <a:lumOff val="5000"/>
                  </a:schemeClr>
                </a:solidFill>
              </a:rPr>
              <a:t>Average payload of F9 v1.1 booster is 2,928 kg; </a:t>
            </a:r>
          </a:p>
          <a:p>
            <a:pPr lvl="1"/>
            <a:r>
              <a:rPr lang="en-US" sz="2800" dirty="0">
                <a:solidFill>
                  <a:schemeClr val="tx1">
                    <a:lumMod val="95000"/>
                    <a:lumOff val="5000"/>
                  </a:schemeClr>
                </a:solidFill>
              </a:rPr>
              <a:t>First success landing outcome happened in 2015 fiver year after the first launch; </a:t>
            </a:r>
          </a:p>
          <a:p>
            <a:pPr lvl="1"/>
            <a:r>
              <a:rPr lang="en-US" sz="2800" dirty="0">
                <a:solidFill>
                  <a:schemeClr val="tx1">
                    <a:lumMod val="95000"/>
                    <a:lumOff val="5000"/>
                  </a:schemeClr>
                </a:solidFill>
              </a:rPr>
              <a:t>Falcon 9 booster versions were successful at landing in drone ships having payload above the average; </a:t>
            </a:r>
          </a:p>
          <a:p>
            <a:pPr lvl="1"/>
            <a:r>
              <a:rPr lang="en-US" sz="2800" dirty="0">
                <a:solidFill>
                  <a:schemeClr val="tx1">
                    <a:lumMod val="95000"/>
                    <a:lumOff val="5000"/>
                  </a:schemeClr>
                </a:solidFill>
              </a:rPr>
              <a:t>100% of mission outcomes were successful; </a:t>
            </a:r>
          </a:p>
          <a:p>
            <a:pPr lvl="1"/>
            <a:r>
              <a:rPr lang="en-US" sz="2800" dirty="0">
                <a:solidFill>
                  <a:schemeClr val="tx1">
                    <a:lumMod val="95000"/>
                    <a:lumOff val="5000"/>
                  </a:schemeClr>
                </a:solidFill>
              </a:rPr>
              <a:t>Two booster versions failed at landing in drone ships in 2015: F9 v1.1 B1012 and F9 v1.1 B1015; </a:t>
            </a:r>
          </a:p>
          <a:p>
            <a:pPr lvl="1"/>
            <a:r>
              <a:rPr lang="en-US" sz="2800" dirty="0">
                <a:solidFill>
                  <a:schemeClr val="tx1">
                    <a:lumMod val="95000"/>
                    <a:lumOff val="5000"/>
                  </a:schemeClr>
                </a:solidFill>
              </a:rPr>
              <a:t>The number of landing outcomes became as better through the years. </a:t>
            </a:r>
          </a:p>
          <a:p>
            <a:pPr lvl="1"/>
            <a:endParaRPr lang="en-US" sz="23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2020762" y="2161338"/>
            <a:ext cx="8150475" cy="2535325"/>
          </a:xfrm>
          <a:prstGeom prst="rect">
            <a:avLst/>
          </a:prstGeom>
        </p:spPr>
      </p:pic>
    </p:spTree>
    <p:extLst>
      <p:ext uri="{BB962C8B-B14F-4D97-AF65-F5344CB8AC3E}">
        <p14:creationId xmlns:p14="http://schemas.microsoft.com/office/powerpoint/2010/main" val="214476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20598"/>
            <a:ext cx="1059299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06EBD406-D380-9E00-32B7-0DBF1C1468A6}"/>
              </a:ext>
            </a:extLst>
          </p:cNvPr>
          <p:cNvPicPr>
            <a:picLocks noChangeAspect="1"/>
          </p:cNvPicPr>
          <p:nvPr/>
        </p:nvPicPr>
        <p:blipFill>
          <a:blip r:embed="rId3"/>
          <a:stretch>
            <a:fillRect/>
          </a:stretch>
        </p:blipFill>
        <p:spPr>
          <a:xfrm>
            <a:off x="1189529" y="1540462"/>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C21C3CC2-FDDF-5D48-958B-ECA2A96BE015}"/>
              </a:ext>
            </a:extLst>
          </p:cNvPr>
          <p:cNvPicPr>
            <a:picLocks noChangeAspect="1"/>
          </p:cNvPicPr>
          <p:nvPr/>
        </p:nvPicPr>
        <p:blipFill>
          <a:blip r:embed="rId3"/>
          <a:stretch>
            <a:fillRect/>
          </a:stretch>
        </p:blipFill>
        <p:spPr>
          <a:xfrm>
            <a:off x="1256693" y="4051509"/>
            <a:ext cx="8059275" cy="638264"/>
          </a:xfrm>
          <a:prstGeom prst="rect">
            <a:avLst/>
          </a:prstGeom>
        </p:spPr>
      </p:pic>
      <p:pic>
        <p:nvPicPr>
          <p:cNvPr id="10" name="Picture 9">
            <a:extLst>
              <a:ext uri="{FF2B5EF4-FFF2-40B4-BE49-F238E27FC236}">
                <a16:creationId xmlns:a16="http://schemas.microsoft.com/office/drawing/2014/main" id="{B7A714BE-7C3E-F12C-AC1D-A8140441A6AE}"/>
              </a:ext>
            </a:extLst>
          </p:cNvPr>
          <p:cNvPicPr>
            <a:picLocks noChangeAspect="1"/>
          </p:cNvPicPr>
          <p:nvPr/>
        </p:nvPicPr>
        <p:blipFill>
          <a:blip r:embed="rId4"/>
          <a:stretch>
            <a:fillRect/>
          </a:stretch>
        </p:blipFill>
        <p:spPr>
          <a:xfrm>
            <a:off x="1256693" y="1724971"/>
            <a:ext cx="8373644" cy="16290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2185086"/>
          </a:xfrm>
          <a:prstGeom prst="rect">
            <a:avLst/>
          </a:prstGeom>
        </p:spPr>
        <p:txBody>
          <a:bodyPr>
            <a:normAutofit/>
          </a:bodyPr>
          <a:lstStyle/>
          <a:p>
            <a:pPr>
              <a:spcBef>
                <a:spcPts val="1400"/>
              </a:spcBef>
            </a:pPr>
            <a:r>
              <a:rPr lang="en-US" sz="2200" dirty="0">
                <a:latin typeface="Abadi" panose="020B0604020104020204" pitchFamily="34" charset="0"/>
              </a:rPr>
              <a:t>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09C8264-4D4A-E229-DBCE-02201926876D}"/>
              </a:ext>
            </a:extLst>
          </p:cNvPr>
          <p:cNvPicPr>
            <a:picLocks noChangeAspect="1"/>
          </p:cNvPicPr>
          <p:nvPr/>
        </p:nvPicPr>
        <p:blipFill>
          <a:blip r:embed="rId3"/>
          <a:stretch>
            <a:fillRect/>
          </a:stretch>
        </p:blipFill>
        <p:spPr>
          <a:xfrm>
            <a:off x="5676900" y="1806255"/>
            <a:ext cx="5745089" cy="265737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0009" y="1523206"/>
            <a:ext cx="845938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orbit, success is related to the number of flights whereas in the GTO orbit, there is no relationship between flight number and the orbit. 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D608735-6053-7FB4-7D75-010556647F5A}"/>
              </a:ext>
            </a:extLst>
          </p:cNvPr>
          <p:cNvPicPr>
            <a:picLocks noChangeAspect="1"/>
          </p:cNvPicPr>
          <p:nvPr/>
        </p:nvPicPr>
        <p:blipFill>
          <a:blip r:embed="rId3"/>
          <a:stretch>
            <a:fillRect/>
          </a:stretch>
        </p:blipFill>
        <p:spPr>
          <a:xfrm>
            <a:off x="1167809" y="3601002"/>
            <a:ext cx="8459381" cy="173379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365103A-0641-F168-D484-FEDBD6258443}"/>
              </a:ext>
            </a:extLst>
          </p:cNvPr>
          <p:cNvPicPr>
            <a:picLocks noChangeAspect="1"/>
          </p:cNvPicPr>
          <p:nvPr/>
        </p:nvPicPr>
        <p:blipFill>
          <a:blip r:embed="rId3"/>
          <a:stretch>
            <a:fillRect/>
          </a:stretch>
        </p:blipFill>
        <p:spPr>
          <a:xfrm>
            <a:off x="1723415" y="2200103"/>
            <a:ext cx="8745170" cy="245779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4F3C3BA-28E2-4020-51E2-D44E6A4C6BC5}"/>
              </a:ext>
            </a:extLst>
          </p:cNvPr>
          <p:cNvPicPr>
            <a:picLocks noChangeAspect="1"/>
          </p:cNvPicPr>
          <p:nvPr/>
        </p:nvPicPr>
        <p:blipFill>
          <a:blip r:embed="rId3"/>
          <a:stretch>
            <a:fillRect/>
          </a:stretch>
        </p:blipFill>
        <p:spPr>
          <a:xfrm>
            <a:off x="770011" y="1931660"/>
            <a:ext cx="10177389" cy="469648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3645E47-A408-7E82-FCDD-A67383E59CA7}"/>
              </a:ext>
            </a:extLst>
          </p:cNvPr>
          <p:cNvPicPr>
            <a:picLocks noChangeAspect="1"/>
          </p:cNvPicPr>
          <p:nvPr/>
        </p:nvPicPr>
        <p:blipFill>
          <a:blip r:embed="rId3"/>
          <a:stretch>
            <a:fillRect/>
          </a:stretch>
        </p:blipFill>
        <p:spPr>
          <a:xfrm>
            <a:off x="1574800" y="2100076"/>
            <a:ext cx="9757705" cy="361492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7FE2BD0-2D0C-B69A-FA70-EBB93C434A1B}"/>
              </a:ext>
            </a:extLst>
          </p:cNvPr>
          <p:cNvPicPr>
            <a:picLocks noChangeAspect="1"/>
          </p:cNvPicPr>
          <p:nvPr/>
        </p:nvPicPr>
        <p:blipFill>
          <a:blip r:embed="rId3"/>
          <a:stretch>
            <a:fillRect/>
          </a:stretch>
        </p:blipFill>
        <p:spPr>
          <a:xfrm>
            <a:off x="1980742" y="1639597"/>
            <a:ext cx="6554115" cy="416300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FE8EEA4-F344-652B-C911-6E22D26D0389}"/>
              </a:ext>
            </a:extLst>
          </p:cNvPr>
          <p:cNvPicPr>
            <a:picLocks noChangeAspect="1"/>
          </p:cNvPicPr>
          <p:nvPr/>
        </p:nvPicPr>
        <p:blipFill>
          <a:blip r:embed="rId3"/>
          <a:stretch>
            <a:fillRect/>
          </a:stretch>
        </p:blipFill>
        <p:spPr>
          <a:xfrm>
            <a:off x="1588674" y="1711082"/>
            <a:ext cx="8846429" cy="26069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328FDD1-78FF-C4EE-545A-9BA9CC230825}"/>
              </a:ext>
            </a:extLst>
          </p:cNvPr>
          <p:cNvPicPr>
            <a:picLocks noChangeAspect="1"/>
          </p:cNvPicPr>
          <p:nvPr/>
        </p:nvPicPr>
        <p:blipFill>
          <a:blip r:embed="rId3"/>
          <a:stretch>
            <a:fillRect/>
          </a:stretch>
        </p:blipFill>
        <p:spPr>
          <a:xfrm>
            <a:off x="1664869" y="2050919"/>
            <a:ext cx="8905742" cy="277508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218C61C-A797-1467-927E-D851F2AA4B35}"/>
              </a:ext>
            </a:extLst>
          </p:cNvPr>
          <p:cNvPicPr>
            <a:picLocks noChangeAspect="1"/>
          </p:cNvPicPr>
          <p:nvPr/>
        </p:nvPicPr>
        <p:blipFill>
          <a:blip r:embed="rId3"/>
          <a:stretch>
            <a:fillRect/>
          </a:stretch>
        </p:blipFill>
        <p:spPr>
          <a:xfrm>
            <a:off x="3252390" y="2328709"/>
            <a:ext cx="5687219" cy="220058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08DA744-9998-4A12-9937-DED48E8D0C40}"/>
              </a:ext>
            </a:extLst>
          </p:cNvPr>
          <p:cNvPicPr>
            <a:picLocks noChangeAspect="1"/>
          </p:cNvPicPr>
          <p:nvPr/>
        </p:nvPicPr>
        <p:blipFill>
          <a:blip r:embed="rId3"/>
          <a:stretch>
            <a:fillRect/>
          </a:stretch>
        </p:blipFill>
        <p:spPr>
          <a:xfrm>
            <a:off x="2323573" y="2019103"/>
            <a:ext cx="7544853" cy="281979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4A1A002-49C2-B260-B0BC-F35745194ED0}"/>
              </a:ext>
            </a:extLst>
          </p:cNvPr>
          <p:cNvPicPr>
            <a:picLocks noChangeAspect="1"/>
          </p:cNvPicPr>
          <p:nvPr/>
        </p:nvPicPr>
        <p:blipFill>
          <a:blip r:embed="rId3"/>
          <a:stretch>
            <a:fillRect/>
          </a:stretch>
        </p:blipFill>
        <p:spPr>
          <a:xfrm>
            <a:off x="2318810" y="2200103"/>
            <a:ext cx="7554379" cy="245779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BEBDE42-D44E-C78B-56C8-98F31DC8B2BD}"/>
              </a:ext>
            </a:extLst>
          </p:cNvPr>
          <p:cNvPicPr>
            <a:picLocks noChangeAspect="1"/>
          </p:cNvPicPr>
          <p:nvPr/>
        </p:nvPicPr>
        <p:blipFill>
          <a:blip r:embed="rId3"/>
          <a:stretch>
            <a:fillRect/>
          </a:stretch>
        </p:blipFill>
        <p:spPr>
          <a:xfrm>
            <a:off x="2250621" y="1815701"/>
            <a:ext cx="7554379" cy="44106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9785FCA-F148-2E19-3887-51AFCD8FDF1F}"/>
              </a:ext>
            </a:extLst>
          </p:cNvPr>
          <p:cNvPicPr>
            <a:picLocks noChangeAspect="1"/>
          </p:cNvPicPr>
          <p:nvPr/>
        </p:nvPicPr>
        <p:blipFill>
          <a:blip r:embed="rId3"/>
          <a:stretch>
            <a:fillRect/>
          </a:stretch>
        </p:blipFill>
        <p:spPr>
          <a:xfrm>
            <a:off x="2337863" y="2085787"/>
            <a:ext cx="7516274" cy="26864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26B510C-7B4F-804D-D5EB-41DCBD8C6DE5}"/>
              </a:ext>
            </a:extLst>
          </p:cNvPr>
          <p:cNvPicPr>
            <a:picLocks noChangeAspect="1"/>
          </p:cNvPicPr>
          <p:nvPr/>
        </p:nvPicPr>
        <p:blipFill>
          <a:blip r:embed="rId3"/>
          <a:stretch>
            <a:fillRect/>
          </a:stretch>
        </p:blipFill>
        <p:spPr>
          <a:xfrm>
            <a:off x="2404547" y="1538023"/>
            <a:ext cx="7382905" cy="378195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Content Placeholder 5">
            <a:extLst>
              <a:ext uri="{FF2B5EF4-FFF2-40B4-BE49-F238E27FC236}">
                <a16:creationId xmlns:a16="http://schemas.microsoft.com/office/drawing/2014/main" id="{3A7045BD-33DE-A73A-EEC5-9E93FB10EC73}"/>
              </a:ext>
            </a:extLst>
          </p:cNvPr>
          <p:cNvPicPr>
            <a:picLocks noChangeAspect="1"/>
          </p:cNvPicPr>
          <p:nvPr/>
        </p:nvPicPr>
        <p:blipFill>
          <a:blip r:embed="rId3"/>
          <a:stretch>
            <a:fillRect/>
          </a:stretch>
        </p:blipFill>
        <p:spPr>
          <a:xfrm>
            <a:off x="838200" y="1070483"/>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Content Placeholder 3">
            <a:extLst>
              <a:ext uri="{FF2B5EF4-FFF2-40B4-BE49-F238E27FC236}">
                <a16:creationId xmlns:a16="http://schemas.microsoft.com/office/drawing/2014/main" id="{CD1BF568-5B40-8BBF-A806-AE394A0BB885}"/>
              </a:ext>
            </a:extLst>
          </p:cNvPr>
          <p:cNvPicPr>
            <a:picLocks noChangeAspect="1"/>
          </p:cNvPicPr>
          <p:nvPr/>
        </p:nvPicPr>
        <p:blipFill>
          <a:blip r:embed="rId3"/>
          <a:stretch>
            <a:fillRect/>
          </a:stretch>
        </p:blipFill>
        <p:spPr>
          <a:xfrm>
            <a:off x="752019" y="1042950"/>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1049784"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achievements by launch site</a:t>
            </a:r>
          </a:p>
        </p:txBody>
      </p:sp>
      <p:pic>
        <p:nvPicPr>
          <p:cNvPr id="2" name="Content Placeholder 3">
            <a:extLst>
              <a:ext uri="{FF2B5EF4-FFF2-40B4-BE49-F238E27FC236}">
                <a16:creationId xmlns:a16="http://schemas.microsoft.com/office/drawing/2014/main" id="{A49886A5-E511-B68E-0C0F-465C6139B926}"/>
              </a:ext>
            </a:extLst>
          </p:cNvPr>
          <p:cNvPicPr>
            <a:picLocks noChangeAspect="1"/>
          </p:cNvPicPr>
          <p:nvPr/>
        </p:nvPicPr>
        <p:blipFill>
          <a:blip r:embed="rId3"/>
          <a:stretch>
            <a:fillRect/>
          </a:stretch>
        </p:blipFill>
        <p:spPr>
          <a:xfrm>
            <a:off x="752019" y="1042950"/>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a:t>
            </a:r>
            <a:r>
              <a:rPr lang="en-US" dirty="0" err="1">
                <a:solidFill>
                  <a:srgbClr val="0B49CB"/>
                </a:solidFill>
                <a:latin typeface="Abadi"/>
              </a:rPr>
              <a:t>Succes</a:t>
            </a:r>
            <a:r>
              <a:rPr lang="en-US" dirty="0">
                <a:solidFill>
                  <a:srgbClr val="0B49CB"/>
                </a:solidFill>
                <a:latin typeface="Abadi"/>
              </a:rPr>
              <a:t> Ratio Pie Chart</a:t>
            </a:r>
          </a:p>
        </p:txBody>
      </p:sp>
      <p:pic>
        <p:nvPicPr>
          <p:cNvPr id="2" name="Content Placeholder 3">
            <a:extLst>
              <a:ext uri="{FF2B5EF4-FFF2-40B4-BE49-F238E27FC236}">
                <a16:creationId xmlns:a16="http://schemas.microsoft.com/office/drawing/2014/main" id="{5D80F803-A8B0-A16D-8314-CEFE0C86A136}"/>
              </a:ext>
            </a:extLst>
          </p:cNvPr>
          <p:cNvPicPr>
            <a:picLocks noChangeAspect="1"/>
          </p:cNvPicPr>
          <p:nvPr/>
        </p:nvPicPr>
        <p:blipFill>
          <a:blip r:embed="rId3"/>
          <a:stretch>
            <a:fillRect/>
          </a:stretch>
        </p:blipFill>
        <p:spPr>
          <a:xfrm>
            <a:off x="2132419" y="1986465"/>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 Launch Outcome</a:t>
            </a:r>
          </a:p>
        </p:txBody>
      </p:sp>
      <p:pic>
        <p:nvPicPr>
          <p:cNvPr id="2" name="Content Placeholder 3" descr="Graphical user interface, application&#10;&#10;Description automatically generated">
            <a:extLst>
              <a:ext uri="{FF2B5EF4-FFF2-40B4-BE49-F238E27FC236}">
                <a16:creationId xmlns:a16="http://schemas.microsoft.com/office/drawing/2014/main" id="{61CC19DD-216D-2DF1-6B6B-50148B47B892}"/>
              </a:ext>
            </a:extLst>
          </p:cNvPr>
          <p:cNvPicPr>
            <a:picLocks noChangeAspect="1"/>
          </p:cNvPicPr>
          <p:nvPr/>
        </p:nvPicPr>
        <p:blipFill>
          <a:blip r:embed="rId3"/>
          <a:stretch>
            <a:fillRect/>
          </a:stretch>
        </p:blipFill>
        <p:spPr>
          <a:xfrm>
            <a:off x="838200" y="1993393"/>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DE306E9A-2D6C-F8FF-3C01-62BCF7A580DD}"/>
              </a:ext>
            </a:extLst>
          </p:cNvPr>
          <p:cNvSpPr txBox="1">
            <a:spLocks/>
          </p:cNvSpPr>
          <p:nvPr/>
        </p:nvSpPr>
        <p:spPr>
          <a:xfrm>
            <a:off x="770011" y="1445239"/>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BF99B661-09EC-8844-30B7-6C9624FC294A}"/>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3AEB3791-2B09-4B1F-4403-F423D05B12A6}"/>
              </a:ext>
            </a:extLst>
          </p:cNvPr>
          <p:cNvSpPr txBox="1">
            <a:spLocks/>
          </p:cNvSpPr>
          <p:nvPr/>
        </p:nvSpPr>
        <p:spPr>
          <a:xfrm>
            <a:off x="5494048" y="2615623"/>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3" name="Picture 2">
            <a:extLst>
              <a:ext uri="{FF2B5EF4-FFF2-40B4-BE49-F238E27FC236}">
                <a16:creationId xmlns:a16="http://schemas.microsoft.com/office/drawing/2014/main" id="{DB1FA666-4010-7544-B290-EA80140E49D9}"/>
              </a:ext>
            </a:extLst>
          </p:cNvPr>
          <p:cNvPicPr>
            <a:picLocks noChangeAspect="1"/>
          </p:cNvPicPr>
          <p:nvPr/>
        </p:nvPicPr>
        <p:blipFill>
          <a:blip r:embed="rId3"/>
          <a:stretch>
            <a:fillRect/>
          </a:stretch>
        </p:blipFill>
        <p:spPr>
          <a:xfrm>
            <a:off x="770011" y="21597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quantity of flights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1408"/>
            <a:ext cx="10104817" cy="55565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retrieved from SpaceX website using API and requesting data with Request library</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Using Pandas and </a:t>
            </a:r>
            <a:r>
              <a:rPr lang="en-US" sz="7600" dirty="0" err="1">
                <a:solidFill>
                  <a:schemeClr val="bg2">
                    <a:lumMod val="50000"/>
                  </a:schemeClr>
                </a:solidFill>
                <a:latin typeface="Abadi"/>
              </a:rPr>
              <a:t>Numpy</a:t>
            </a:r>
            <a:r>
              <a:rPr lang="en-US" sz="7600" dirty="0">
                <a:solidFill>
                  <a:schemeClr val="bg2">
                    <a:lumMod val="50000"/>
                  </a:schemeClr>
                </a:solidFill>
                <a:latin typeface="Abadi"/>
              </a:rPr>
              <a:t> libraries to analyze and identify data like numerical and categorical and perform changes like standardization of the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It is needed to evaluate what alternatives of classification are in the dataset to fit what model will be </a:t>
            </a:r>
            <a:r>
              <a:rPr lang="en-US" sz="7600" dirty="0" err="1">
                <a:solidFill>
                  <a:schemeClr val="bg2">
                    <a:lumMod val="50000"/>
                  </a:schemeClr>
                </a:solidFill>
                <a:latin typeface="Abadi"/>
              </a:rPr>
              <a:t>uwed</a:t>
            </a:r>
            <a:r>
              <a:rPr lang="en-US" sz="7600" dirty="0">
                <a:solidFill>
                  <a:schemeClr val="bg2">
                    <a:lumMod val="50000"/>
                  </a:schemeClr>
                </a:solidFill>
                <a:latin typeface="Abadi"/>
              </a:rPr>
              <a:t>, convert categories, it is needed to calculate the distance of the points regarding to the predicted values. Evaluation of models apply to ensure the model will be accurate like Jaccard, F1 and Log loss.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r>
              <a:rPr lang="en-US" sz="2400" dirty="0">
                <a:solidFill>
                  <a:schemeClr val="bg2">
                    <a:lumMod val="50000"/>
                  </a:schemeClr>
                </a:solidFill>
                <a:latin typeface="Abadi"/>
              </a:rPr>
              <a:t>Data was retrieved from SpaceX website using API and requesting data with Request library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GB" sz="2400" dirty="0"/>
              <a:t>SpaceX offers a public API from where data can be obtained and then used</a:t>
            </a:r>
            <a:endParaRPr lang="en-US" sz="2200" dirty="0">
              <a:solidFill>
                <a:schemeClr val="accent3">
                  <a:lumMod val="25000"/>
                </a:schemeClr>
              </a:solidFill>
              <a:latin typeface="Abadi"/>
            </a:endParaRPr>
          </a:p>
          <a:p>
            <a:r>
              <a:rPr lang="en-US" dirty="0"/>
              <a:t>https://github.com/ChristianPerezRamirez/IBMCapstone/blob/main/jupyter-labs-spacex-data-collection-api.ipynb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347137F8-8B7A-C491-AA30-D3B1CFA2C2A3}"/>
              </a:ext>
            </a:extLst>
          </p:cNvPr>
          <p:cNvPicPr>
            <a:picLocks noChangeAspect="1"/>
          </p:cNvPicPr>
          <p:nvPr/>
        </p:nvPicPr>
        <p:blipFill>
          <a:blip r:embed="rId3"/>
          <a:stretch>
            <a:fillRect/>
          </a:stretch>
        </p:blipFill>
        <p:spPr>
          <a:xfrm>
            <a:off x="7381875" y="1956494"/>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GB" sz="2400" dirty="0"/>
              <a:t>SpaceX offers a public API from where data can be obtained and then used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https://github.com/ChristianPerezRamirez/IBMCapstone/blob/main/jupyter-labs-webscraping.ipynb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347137F8-8B7A-C491-AA30-D3B1CFA2C2A3}"/>
              </a:ext>
            </a:extLst>
          </p:cNvPr>
          <p:cNvPicPr>
            <a:picLocks noChangeAspect="1"/>
          </p:cNvPicPr>
          <p:nvPr/>
        </p:nvPicPr>
        <p:blipFill>
          <a:blip r:embed="rId3"/>
          <a:stretch>
            <a:fillRect/>
          </a:stretch>
        </p:blipFill>
        <p:spPr>
          <a:xfrm>
            <a:off x="7493984" y="2067619"/>
            <a:ext cx="2520950" cy="365621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329</TotalTime>
  <Words>1323</Words>
  <Application>Microsoft Office PowerPoint</Application>
  <PresentationFormat>Widescreen</PresentationFormat>
  <Paragraphs>186</Paragraphs>
  <Slides>48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Christian Perez Ramirez</cp:lastModifiedBy>
  <cp:revision>223</cp:revision>
  <dcterms:created xsi:type="dcterms:W3CDTF">2021-04-29T18:58:34Z</dcterms:created>
  <dcterms:modified xsi:type="dcterms:W3CDTF">2024-08-31T15:28:05Z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3a69d3dd-97ca-442c-b421-e0ad91cdafdd_Enabled">
    <vt:lpwstr>true</vt:lpwstr>
  </property>
  <property fmtid="{D5CDD505-2E9C-101B-9397-08002B2CF9AE}" pid="4" name="MSIP_Label_3a69d3dd-97ca-442c-b421-e0ad91cdafdd_SetDate">
    <vt:lpwstr>2024-08-30T16:43:53Z</vt:lpwstr>
  </property>
  <property fmtid="{D5CDD505-2E9C-101B-9397-08002B2CF9AE}" pid="5" name="MSIP_Label_3a69d3dd-97ca-442c-b421-e0ad91cdafdd_Method">
    <vt:lpwstr>Privileged</vt:lpwstr>
  </property>
  <property fmtid="{D5CDD505-2E9C-101B-9397-08002B2CF9AE}" pid="6" name="MSIP_Label_3a69d3dd-97ca-442c-b421-e0ad91cdafdd_Name">
    <vt:lpwstr>Public</vt:lpwstr>
  </property>
  <property fmtid="{D5CDD505-2E9C-101B-9397-08002B2CF9AE}" pid="7" name="MSIP_Label_3a69d3dd-97ca-442c-b421-e0ad91cdafdd_SiteId">
    <vt:lpwstr>ce3a67f2-5a22-4fb8-a511-815f8924cda6</vt:lpwstr>
  </property>
  <property fmtid="{D5CDD505-2E9C-101B-9397-08002B2CF9AE}" pid="8" name="MSIP_Label_3a69d3dd-97ca-442c-b421-e0ad91cdafdd_ActionId">
    <vt:lpwstr>82170f5b-eff8-4d67-8176-50aef2d8532e</vt:lpwstr>
  </property>
  <property fmtid="{D5CDD505-2E9C-101B-9397-08002B2CF9AE}" pid="9" name="MSIP_Label_3a69d3dd-97ca-442c-b421-e0ad91cdafdd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Classification: Public (Approved for Release)</vt:lpwstr>
  </property>
</Properties>
</file>